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6" r:id="rId4"/>
    <p:sldId id="295" r:id="rId5"/>
    <p:sldId id="301" r:id="rId6"/>
    <p:sldId id="277" r:id="rId7"/>
    <p:sldId id="292" r:id="rId8"/>
    <p:sldId id="293" r:id="rId9"/>
    <p:sldId id="294" r:id="rId10"/>
    <p:sldId id="296" r:id="rId11"/>
    <p:sldId id="297" r:id="rId12"/>
    <p:sldId id="298" r:id="rId13"/>
    <p:sldId id="299" r:id="rId14"/>
    <p:sldId id="300" r:id="rId15"/>
    <p:sldId id="291" r:id="rId16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27784" y="548680"/>
            <a:ext cx="4392488" cy="650503"/>
          </a:xfrm>
        </p:spPr>
        <p:txBody>
          <a:bodyPr>
            <a:normAutofit/>
          </a:bodyPr>
          <a:lstStyle/>
          <a:p>
            <a:r>
              <a:rPr lang="ru-RU" sz="1600" i="1" dirty="0">
                <a:latin typeface="TimesNewRomanPS-BoldMT"/>
              </a:rPr>
              <a:t>МБДОУ №310 «Детский сад «Снегири»</a:t>
            </a:r>
            <a:endParaRPr lang="ru-RU" sz="1600" i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819A3D-E6A1-424E-8CB9-FB9CB33451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3728" y="1340768"/>
            <a:ext cx="5976664" cy="4176464"/>
          </a:xfrm>
        </p:spPr>
        <p:txBody>
          <a:bodyPr>
            <a:normAutofit/>
          </a:bodyPr>
          <a:lstStyle/>
          <a:p>
            <a:endParaRPr lang="ru-RU" sz="1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«Эмоционально нестабильные дети: особенности поддержки в образовательной среде»</a:t>
            </a:r>
            <a:endParaRPr lang="ru-RU" sz="2600" b="1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6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6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 Емельянова С.С.</a:t>
            </a:r>
          </a:p>
          <a:p>
            <a:pPr algn="l"/>
            <a:r>
              <a:rPr lang="ru-RU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Красноярск 2025г</a:t>
            </a:r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80456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19872" y="4005064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F3ECE1-FE88-444A-8A92-D72FCC436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63688" y="1484784"/>
            <a:ext cx="684076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Научить ребенка распознавать, принимать и выражать эмоции социально приемлемым способом, снижать интенсивность аффекта.</a:t>
            </a:r>
          </a:p>
          <a:p>
            <a:endParaRPr lang="ru-RU" dirty="0">
              <a:solidFill>
                <a:srgbClr val="2C2D2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распознавать и осознавать эмоции («Что со мной сейчас?»)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и расширять «Эмоциональный словарь».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Создавать альбом с фотографиями лиц, рисунками, пиктограммами изображающими эмоции.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Обсуждать с ребенком: «Какое это чувство? Когда ты его чувствуешь?».</a:t>
            </a:r>
          </a:p>
          <a:p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определять интенсивность эмоций «Шкала эмоций»: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визуальную линейку (например, термометр гнева от 1 до 10). </a:t>
            </a:r>
          </a:p>
          <a:p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устанавливать связь эмоций с телесными ощущениями: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«Где в теле живет злость? Опиши — это горячо, колет, сжимает?».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«Сканирование тела» в игровой форме.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C12FC6-F881-4595-9779-191B467168CC}"/>
              </a:ext>
            </a:extLst>
          </p:cNvPr>
          <p:cNvSpPr txBox="1"/>
          <p:nvPr/>
        </p:nvSpPr>
        <p:spPr>
          <a:xfrm>
            <a:off x="1979712" y="359878"/>
            <a:ext cx="57606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развития эмоциональной регуляции (управление эмоциями)</a:t>
            </a:r>
          </a:p>
          <a:p>
            <a:pPr lvl="0"/>
            <a:r>
              <a:rPr lang="ru-RU" b="1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09745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19872" y="4005064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F3ECE1-FE88-444A-8A92-D72FCC436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63688" y="1484784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rgbClr val="2C2D2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C12FC6-F881-4595-9779-191B467168CC}"/>
              </a:ext>
            </a:extLst>
          </p:cNvPr>
          <p:cNvSpPr txBox="1"/>
          <p:nvPr/>
        </p:nvSpPr>
        <p:spPr>
          <a:xfrm>
            <a:off x="1979712" y="359878"/>
            <a:ext cx="57606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развития эмоциональной регуляции (управление эмоциями)</a:t>
            </a:r>
          </a:p>
          <a:p>
            <a:pPr lvl="0"/>
            <a:r>
              <a:rPr lang="ru-RU" b="1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642014-C7A5-41DF-BEFC-62CD5E49AB03}"/>
              </a:ext>
            </a:extLst>
          </p:cNvPr>
          <p:cNvSpPr txBox="1"/>
          <p:nvPr/>
        </p:nvSpPr>
        <p:spPr>
          <a:xfrm>
            <a:off x="1403648" y="1484784"/>
            <a:ext cx="705678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эмоционального напряжения, «разрядка»:</a:t>
            </a:r>
          </a:p>
          <a:p>
            <a:pPr lvl="1"/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Сенсомоторные методы (через тело):</a:t>
            </a:r>
            <a:b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«Антистрессовые» игрушки: мячики-ежики, пластилин, тесто, игрушки-</a:t>
            </a:r>
            <a:r>
              <a:rPr lang="ru-RU" dirty="0" err="1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скрутики</a:t>
            </a: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«Мешочек крика»/«Кричащая подушка»: Для безопасного выражения гнева.</a:t>
            </a:r>
            <a:b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Двигательная активность: Бой с боксерской грушей, танцы под ритмичную музыку, бег, прыжки на месте.</a:t>
            </a:r>
            <a:b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Дыхательные техники:</a:t>
            </a:r>
          </a:p>
          <a:p>
            <a:pPr lvl="2"/>
            <a:b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· «Задуй свечу»: Глубокий вдох, длинный выдох, как будто задуваешь свечи.</a:t>
            </a:r>
            <a:b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· «Дыхание квадратом»: Вдох (4 сек) – задержка (4 сек) – выдох (4 сек) – задержка (4 сек). Можно рисовать пальцем квадрат в воздухе.</a:t>
            </a:r>
            <a:b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· «Дыхание по-собачьи»: Быстрое поверхностное дыхание для снятия острого напряжения (использовать осторожно).</a:t>
            </a:r>
          </a:p>
        </p:txBody>
      </p:sp>
    </p:spTree>
    <p:extLst>
      <p:ext uri="{BB962C8B-B14F-4D97-AF65-F5344CB8AC3E}">
        <p14:creationId xmlns:p14="http://schemas.microsoft.com/office/powerpoint/2010/main" val="27078234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19872" y="4005064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F3ECE1-FE88-444A-8A92-D72FCC436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63688" y="1484784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rgbClr val="2C2D2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C12FC6-F881-4595-9779-191B467168CC}"/>
              </a:ext>
            </a:extLst>
          </p:cNvPr>
          <p:cNvSpPr txBox="1"/>
          <p:nvPr/>
        </p:nvSpPr>
        <p:spPr>
          <a:xfrm>
            <a:off x="1979712" y="359878"/>
            <a:ext cx="5760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развития волевой регуляции</a:t>
            </a:r>
          </a:p>
          <a:p>
            <a:pPr lvl="0"/>
            <a:r>
              <a:rPr lang="ru-RU" b="1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(управление поведением)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642014-C7A5-41DF-BEFC-62CD5E49AB03}"/>
              </a:ext>
            </a:extLst>
          </p:cNvPr>
          <p:cNvSpPr txBox="1"/>
          <p:nvPr/>
        </p:nvSpPr>
        <p:spPr>
          <a:xfrm>
            <a:off x="1403648" y="1484784"/>
            <a:ext cx="705678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Развить навыки целеполагания, планирования, самоконтроля и преодоления сиюминутных импульсов.</a:t>
            </a:r>
          </a:p>
          <a:p>
            <a:endParaRPr lang="ru-RU" dirty="0">
              <a:solidFill>
                <a:srgbClr val="2C2D2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произвольности через структуру и правила:</a:t>
            </a:r>
          </a:p>
          <a:p>
            <a:endParaRPr lang="ru-RU" dirty="0">
              <a:solidFill>
                <a:srgbClr val="2C2D2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Визуальное расписание (ключевой инструмент): Четкий, наглядный план дня/занятия. Ребенок снимает или зачеркивает выполненное, получая ощущение контроля и предсказуемости.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Алгоритмы действий: Пошаговые карточки-инструкции для сложных процедур.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Таймеры и песочные часы: Конкретизация времени на задание. «Поставим таймер на 10 минут. Работаем, пока не прозвенит».</a:t>
            </a:r>
          </a:p>
        </p:txBody>
      </p:sp>
    </p:spTree>
    <p:extLst>
      <p:ext uri="{BB962C8B-B14F-4D97-AF65-F5344CB8AC3E}">
        <p14:creationId xmlns:p14="http://schemas.microsoft.com/office/powerpoint/2010/main" val="6732444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19872" y="4005064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F3ECE1-FE88-444A-8A92-D72FCC436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63688" y="1484784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rgbClr val="2C2D2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C12FC6-F881-4595-9779-191B467168CC}"/>
              </a:ext>
            </a:extLst>
          </p:cNvPr>
          <p:cNvSpPr txBox="1"/>
          <p:nvPr/>
        </p:nvSpPr>
        <p:spPr>
          <a:xfrm>
            <a:off x="1979712" y="359878"/>
            <a:ext cx="5760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развития волевой регуляции</a:t>
            </a:r>
          </a:p>
          <a:p>
            <a:pPr lvl="0"/>
            <a:r>
              <a:rPr lang="ru-RU" b="1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(управление поведением)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642014-C7A5-41DF-BEFC-62CD5E49AB03}"/>
              </a:ext>
            </a:extLst>
          </p:cNvPr>
          <p:cNvSpPr txBox="1"/>
          <p:nvPr/>
        </p:nvSpPr>
        <p:spPr>
          <a:xfrm>
            <a:off x="1403648" y="2046237"/>
            <a:ext cx="705678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C2D2E"/>
                </a:solidFill>
                <a:latin typeface="Arial" panose="020B0604020202020204" pitchFamily="34" charset="0"/>
              </a:rPr>
              <a:t> </a:t>
            </a: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на развитие самоконтроля и волевого поведения:</a:t>
            </a:r>
          </a:p>
          <a:p>
            <a:endParaRPr lang="ru-RU" dirty="0">
              <a:solidFill>
                <a:srgbClr val="2C2D2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«Морская фигура, замри!», «Светофор»: Классические игры на торможение импульса.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«Да и нет не говорите»: Игра на сдерживание импульсивного вербального ответа.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«Говори по сигналу»: Можно говорить только когда держишь в руках специальный предмет («говорящий камень»).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Шахматы, шашки, игры-бродилки, настольные игры с правилами: Учат следовать правилам, ждать своей очереди, проигрывать.</a:t>
            </a:r>
          </a:p>
        </p:txBody>
      </p:sp>
    </p:spTree>
    <p:extLst>
      <p:ext uri="{BB962C8B-B14F-4D97-AF65-F5344CB8AC3E}">
        <p14:creationId xmlns:p14="http://schemas.microsoft.com/office/powerpoint/2010/main" val="34515110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19872" y="4005064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F3ECE1-FE88-444A-8A92-D72FCC436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592" y="0"/>
            <a:ext cx="9144000" cy="68579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63688" y="1484784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rgbClr val="2C2D2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C12FC6-F881-4595-9779-191B467168CC}"/>
              </a:ext>
            </a:extLst>
          </p:cNvPr>
          <p:cNvSpPr txBox="1"/>
          <p:nvPr/>
        </p:nvSpPr>
        <p:spPr>
          <a:xfrm>
            <a:off x="1979712" y="359878"/>
            <a:ext cx="5760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развития волевой регуляции</a:t>
            </a:r>
          </a:p>
          <a:p>
            <a:pPr lvl="0"/>
            <a:r>
              <a:rPr lang="ru-RU" b="1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(управление поведением)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642014-C7A5-41DF-BEFC-62CD5E49AB03}"/>
              </a:ext>
            </a:extLst>
          </p:cNvPr>
          <p:cNvSpPr txBox="1"/>
          <p:nvPr/>
        </p:nvSpPr>
        <p:spPr>
          <a:xfrm>
            <a:off x="1403648" y="2046237"/>
            <a:ext cx="705678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C2D2E"/>
                </a:solidFill>
                <a:latin typeface="Arial" panose="020B0604020202020204" pitchFamily="34" charset="0"/>
              </a:rPr>
              <a:t> </a:t>
            </a: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навыка постановки и достижения цели: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«Лестница успеха»: Большая цель разбивается на маленькие шаги (ступеньки). Каждый шаг фиксируется и отмечается (стикер, звездочка).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«Жетонная система»: За выполнение конкретных простых действий (просидел 5 минут, выполнил просьбу с первого раза) ребенок получает жетон. Накопленные жетоны обмениваются на значимое поощрение (не материальное в приоритете: 10 минут игры с психологом, выбор активности для группы).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Дневник достижений: Ребенок (с помощью взрослого) записывает/рисует, что у него получилось сегодня, даже мелкое.</a:t>
            </a:r>
          </a:p>
        </p:txBody>
      </p:sp>
    </p:spTree>
    <p:extLst>
      <p:ext uri="{BB962C8B-B14F-4D97-AF65-F5344CB8AC3E}">
        <p14:creationId xmlns:p14="http://schemas.microsoft.com/office/powerpoint/2010/main" val="16635870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E9AADF6-74D8-440F-8465-433E39D18B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96752"/>
            <a:ext cx="8424936" cy="4104456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ru-RU" sz="2000" b="1" dirty="0">
                <a:solidFill>
                  <a:prstClr val="black"/>
                </a:solidFill>
                <a:latin typeface="Times New Roman"/>
                <a:ea typeface="Times New Roman"/>
              </a:rPr>
              <a:t>Спасибо за внимание</a:t>
            </a:r>
            <a:br>
              <a:rPr lang="ru-RU" sz="1800" dirty="0">
                <a:latin typeface="Times New Roman"/>
                <a:ea typeface="Times New Roman"/>
              </a:rPr>
            </a:br>
            <a:endParaRPr lang="ru-RU" sz="2000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44428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980728"/>
            <a:ext cx="3456384" cy="1138138"/>
          </a:xfrm>
        </p:spPr>
        <p:txBody>
          <a:bodyPr>
            <a:normAutofit fontScale="90000"/>
          </a:bodyPr>
          <a:lstStyle/>
          <a:p>
            <a:r>
              <a:rPr lang="ru-RU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Дезадаптивное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поведение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это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64987E6-EC40-44F9-B729-DFE013A954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1205296"/>
            <a:ext cx="7056784" cy="53481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900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признаки и проявления:</a:t>
            </a:r>
          </a:p>
          <a:p>
            <a:pPr marL="0" indent="0">
              <a:buNone/>
            </a:pPr>
            <a:r>
              <a:rPr lang="ru-RU" sz="1900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Лабильность аффекта: Резкие, непредсказуемые перепады настроения (от эйфории к гневу или слезам).</a:t>
            </a:r>
            <a:br>
              <a:rPr lang="ru-RU" sz="1900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Импульсивность и низкий самоконтроль: Действия «на первом импульсе», трудности соблюдения правил, вспышки гнева или агрессии.</a:t>
            </a:r>
            <a:br>
              <a:rPr lang="ru-RU" sz="1900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Повышенная чувствительность: Сильная реакция на критические замечания, отказ, несправедливость, часто воспринимаемые субъективно.</a:t>
            </a:r>
            <a:br>
              <a:rPr lang="ru-RU" sz="1900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Трудности в коммуникации: Конфликтность, подозрительность, неумение просить о помощи или выражать потребности социально приемлемым способом.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7354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19872" y="4005064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Мотивы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дезадаптивного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поведения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3C4C293-378C-4396-92DF-AF5D272A0D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306489" y="1725071"/>
            <a:ext cx="738031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Возможные причины эмоционально-волевых особенностей:</a:t>
            </a:r>
          </a:p>
          <a:p>
            <a:endParaRPr lang="ru-RU" dirty="0">
              <a:solidFill>
                <a:srgbClr val="2C2D2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Нейробиологические особенности (например, СДВГ, тревожные расстройства).</a:t>
            </a:r>
            <a:b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Психо-травмирующий опыт (потеря, насилие, хронический стресс в семье).</a:t>
            </a:r>
            <a:b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Несформированность навыков эмоциональной регуляции (не научили распознавать и проживать эмоции).</a:t>
            </a:r>
            <a:b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Возрастные кризисы, протекающие остро.</a:t>
            </a:r>
            <a:b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Стиль семейного воспитания (</a:t>
            </a:r>
            <a:r>
              <a:rPr lang="ru-RU" dirty="0" err="1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гиперопека</a:t>
            </a: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авторитарность, непоследовательность).</a:t>
            </a:r>
          </a:p>
        </p:txBody>
      </p:sp>
    </p:spTree>
    <p:extLst>
      <p:ext uri="{BB962C8B-B14F-4D97-AF65-F5344CB8AC3E}">
        <p14:creationId xmlns:p14="http://schemas.microsoft.com/office/powerpoint/2010/main" val="389497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19872" y="4005064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Мотивы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дезадаптивного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поведения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3C4C293-378C-4396-92DF-AF5D272A0D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015717" y="2276872"/>
            <a:ext cx="67327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работы педагога психолога:</a:t>
            </a:r>
          </a:p>
          <a:p>
            <a:endParaRPr lang="ru-RU" dirty="0">
              <a:solidFill>
                <a:srgbClr val="2C2D2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целенаправленное формирование навыков управления эмоциями (эмоциональная регуляция) и способности к целенаправленной деятельности, преодолению препятствий (волевая регуляция).</a:t>
            </a:r>
          </a:p>
        </p:txBody>
      </p:sp>
    </p:spTree>
    <p:extLst>
      <p:ext uri="{BB962C8B-B14F-4D97-AF65-F5344CB8AC3E}">
        <p14:creationId xmlns:p14="http://schemas.microsoft.com/office/powerpoint/2010/main" val="1936272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19872" y="4005064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Мотивы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дезадаптивного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поведения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3C4C293-378C-4396-92DF-AF5D272A0D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986599" y="1385329"/>
            <a:ext cx="673274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Важные принципы работы с детьми с эмоционально-волевыми нарушениями:</a:t>
            </a:r>
          </a:p>
          <a:p>
            <a:endParaRPr lang="ru-RU" dirty="0">
              <a:solidFill>
                <a:srgbClr val="2C2D2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внешнего — к внутреннему: Сначала регуляция осуществляется ВНЕШНИМИ средствами (расписание, таймер, алгоритм, дыхание с психологом), потом эти навыки </a:t>
            </a:r>
            <a:r>
              <a:rPr lang="ru-RU" dirty="0" err="1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интериоризируются</a:t>
            </a: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(становятся внутренними).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«Зона ближайшего развития»: Давать задачи, которые ребенок может выполнить с вашей поддержкой. Успех мотивирует.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Эмоциональное сопровождение: Проговаривать его и свои чувства: «Я вижу, как тебе сложно. Давай вместе подышим. Ты справишься».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Сотрудничество с неврологом/психиатром. </a:t>
            </a:r>
          </a:p>
        </p:txBody>
      </p:sp>
    </p:spTree>
    <p:extLst>
      <p:ext uri="{BB962C8B-B14F-4D97-AF65-F5344CB8AC3E}">
        <p14:creationId xmlns:p14="http://schemas.microsoft.com/office/powerpoint/2010/main" val="1071023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19872" y="4005064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F3ECE1-FE88-444A-8A92-D72FCC436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91680" y="2050683"/>
            <a:ext cx="7092454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безопасного пространства: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чёткие и простые правила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неизменные границы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предсказуемость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визуального расписания и алгоритмов действий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 «Уголка уединения» (как место, где ребёнок может</a:t>
            </a:r>
          </a:p>
          <a:p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восстановить ресурс, не будучи наказанным)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«Эмоциональному словарю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C12FC6-F881-4595-9779-191B467168CC}"/>
              </a:ext>
            </a:extLst>
          </p:cNvPr>
          <p:cNvSpPr txBox="1"/>
          <p:nvPr/>
        </p:nvSpPr>
        <p:spPr>
          <a:xfrm>
            <a:off x="2982185" y="544753"/>
            <a:ext cx="4326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Стратегии поддержки и коррекции </a:t>
            </a:r>
          </a:p>
        </p:txBody>
      </p:sp>
    </p:spTree>
    <p:extLst>
      <p:ext uri="{BB962C8B-B14F-4D97-AF65-F5344CB8AC3E}">
        <p14:creationId xmlns:p14="http://schemas.microsoft.com/office/powerpoint/2010/main" val="112012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19872" y="4005064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F3ECE1-FE88-444A-8A92-D72FCC436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24864" y="1988840"/>
            <a:ext cx="68407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педагогов алгоритму действий в момент «вспышки»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Сохранять собственное спокойствие: Наша регуляция – основа для его регуляции.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минимум слов (краткие, чёткие фразы: «Я вижу, ты злишься», «Сейчас это сложно»). В аффекте ребёнок не слышит логичных доводов.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 – приоритет: Изолируем от группы, убираем опасные предметы.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Предлагать ребенку произвести разрядку через тело: ь крепко сжать мяч, порвать бумагу, попить воды, глубоко подышать («как дракон»).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Обсуждать поведение только после успокоения ребенка.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C12FC6-F881-4595-9779-191B467168CC}"/>
              </a:ext>
            </a:extLst>
          </p:cNvPr>
          <p:cNvSpPr txBox="1"/>
          <p:nvPr/>
        </p:nvSpPr>
        <p:spPr>
          <a:xfrm>
            <a:off x="2982185" y="544753"/>
            <a:ext cx="4326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Стратегии поддержки и коррекции </a:t>
            </a:r>
          </a:p>
        </p:txBody>
      </p:sp>
    </p:spTree>
    <p:extLst>
      <p:ext uri="{BB962C8B-B14F-4D97-AF65-F5344CB8AC3E}">
        <p14:creationId xmlns:p14="http://schemas.microsoft.com/office/powerpoint/2010/main" val="13735426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19872" y="4005064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F3ECE1-FE88-444A-8A92-D72FCC436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24864" y="1988840"/>
            <a:ext cx="68407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эмоционального интеллекта (профилактическая работа):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Групповые занятия: Ролевые игры, проигрывание сложных ситуаций, сказкотерапия, арт-терапевтические техники (лепка из глины, рисование эмоций).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Техники саморегуляции: Детские варианты дыхательных упражнений, методы мышечной релаксации, «якорение» спокойного состояния.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C12FC6-F881-4595-9779-191B467168CC}"/>
              </a:ext>
            </a:extLst>
          </p:cNvPr>
          <p:cNvSpPr txBox="1"/>
          <p:nvPr/>
        </p:nvSpPr>
        <p:spPr>
          <a:xfrm>
            <a:off x="2982185" y="544753"/>
            <a:ext cx="4326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Стратегии поддержки и коррекции </a:t>
            </a:r>
          </a:p>
        </p:txBody>
      </p:sp>
    </p:spTree>
    <p:extLst>
      <p:ext uri="{BB962C8B-B14F-4D97-AF65-F5344CB8AC3E}">
        <p14:creationId xmlns:p14="http://schemas.microsoft.com/office/powerpoint/2010/main" val="2672071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19872" y="4005064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F3ECE1-FE88-444A-8A92-D72FCC436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24864" y="1988840"/>
            <a:ext cx="68407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семьёй: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обвинений: Позиция «мы с вами заодно, чтобы помочь ребёнку».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и просвещение: Объяснение механизмов поведения, рекомендации по единой тактике дома и в детском саду.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к специалистам: мягко рекомендовать консультацию невролога, психиатра, нейропсихолога.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C12FC6-F881-4595-9779-191B467168CC}"/>
              </a:ext>
            </a:extLst>
          </p:cNvPr>
          <p:cNvSpPr txBox="1"/>
          <p:nvPr/>
        </p:nvSpPr>
        <p:spPr>
          <a:xfrm>
            <a:off x="2982185" y="544753"/>
            <a:ext cx="4326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Стратегии поддержки и коррекции </a:t>
            </a:r>
          </a:p>
        </p:txBody>
      </p:sp>
    </p:spTree>
    <p:extLst>
      <p:ext uri="{BB962C8B-B14F-4D97-AF65-F5344CB8AC3E}">
        <p14:creationId xmlns:p14="http://schemas.microsoft.com/office/powerpoint/2010/main" val="19967893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1117</Words>
  <Application>Microsoft Office PowerPoint</Application>
  <PresentationFormat>Экран (4:3)</PresentationFormat>
  <Paragraphs>94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Times New Roman</vt:lpstr>
      <vt:lpstr>TimesNewRomanPS-BoldMT</vt:lpstr>
      <vt:lpstr>Тема Office</vt:lpstr>
      <vt:lpstr>МБДОУ №310 «Детский сад «Снегири»</vt:lpstr>
      <vt:lpstr>Дезадаптивное поведение это: </vt:lpstr>
      <vt:lpstr>Мотивы дезадаптивного  поведения</vt:lpstr>
      <vt:lpstr>Мотивы дезадаптивного  поведения</vt:lpstr>
      <vt:lpstr>Мотивы дезадаптивного  поведения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№310 «Детский сад «Снегири»</dc:title>
  <dc:creator>DOU310</dc:creator>
  <cp:lastModifiedBy>admin</cp:lastModifiedBy>
  <cp:revision>47</cp:revision>
  <cp:lastPrinted>2022-03-02T05:49:40Z</cp:lastPrinted>
  <dcterms:created xsi:type="dcterms:W3CDTF">2021-10-07T06:53:18Z</dcterms:created>
  <dcterms:modified xsi:type="dcterms:W3CDTF">2025-12-16T06:54:36Z</dcterms:modified>
</cp:coreProperties>
</file>